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0" r:id="rId2"/>
    <p:sldId id="261" r:id="rId3"/>
    <p:sldId id="263" r:id="rId4"/>
    <p:sldId id="271" r:id="rId5"/>
    <p:sldId id="264" r:id="rId6"/>
    <p:sldId id="27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56" r:id="rId16"/>
    <p:sldId id="257" r:id="rId17"/>
    <p:sldId id="258" r:id="rId18"/>
    <p:sldId id="259" r:id="rId19"/>
    <p:sldId id="276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3E8FA-3E81-477F-B767-FEEC1CEE9AF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7B36A-9F82-4A76-AE8D-9EC5AE3D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4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Cartridge/reservoir</a:t>
            </a:r>
            <a:r>
              <a:rPr lang="en-US" baseline="0" dirty="0" smtClean="0"/>
              <a:t> – holds liquid solution – nicotine, flavorings, other chemicals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Heating Element – Vaporizer/atomizer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Power source – battery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Mouthpiece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B36A-9F82-4A76-AE8D-9EC5AE3D2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80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5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8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0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3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1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0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6E34844-A086-4982-A3D6-94DEF8772D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8412B27-F791-40EE-A438-0D2B52A5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01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961050"/>
            <a:ext cx="10993237" cy="4058751"/>
          </a:xfrm>
        </p:spPr>
        <p:txBody>
          <a:bodyPr>
            <a:noAutofit/>
          </a:bodyPr>
          <a:lstStyle/>
          <a:p>
            <a:r>
              <a:rPr lang="en-US" sz="4000" dirty="0" smtClean="0"/>
              <a:t>Understand how vaping works</a:t>
            </a:r>
          </a:p>
          <a:p>
            <a:r>
              <a:rPr lang="en-US" sz="4000" dirty="0" smtClean="0"/>
              <a:t>Understanding the law and </a:t>
            </a:r>
            <a:r>
              <a:rPr lang="en-US" sz="4000" dirty="0"/>
              <a:t>E</a:t>
            </a:r>
            <a:r>
              <a:rPr lang="en-US" sz="4000" dirty="0" smtClean="0"/>
              <a:t>d </a:t>
            </a:r>
            <a:r>
              <a:rPr lang="en-US" sz="4000" dirty="0"/>
              <a:t>C</a:t>
            </a:r>
            <a:r>
              <a:rPr lang="en-US" sz="4000" dirty="0" smtClean="0"/>
              <a:t>ode</a:t>
            </a:r>
          </a:p>
          <a:p>
            <a:r>
              <a:rPr lang="en-US" sz="4000" dirty="0" smtClean="0"/>
              <a:t>Understand the negative impacts on the body</a:t>
            </a:r>
          </a:p>
          <a:p>
            <a:r>
              <a:rPr lang="en-US" sz="4000" dirty="0" smtClean="0"/>
              <a:t>Understand how vape is marketed towards teens</a:t>
            </a:r>
          </a:p>
          <a:p>
            <a:r>
              <a:rPr lang="en-US" sz="4000" dirty="0" smtClean="0"/>
              <a:t>Reflection and moving forward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13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TRUTH: </a:t>
            </a:r>
            <a:r>
              <a:rPr lang="en-US" dirty="0" smtClean="0"/>
              <a:t>Vapors contain dangerous toxins, heavy metals, and cancer causing chemicals.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Negative impact on brain development</a:t>
            </a:r>
          </a:p>
          <a:p>
            <a:r>
              <a:rPr lang="en-US" dirty="0" smtClean="0"/>
              <a:t>Cognitive impairment (how you learn)</a:t>
            </a:r>
          </a:p>
          <a:p>
            <a:r>
              <a:rPr lang="en-US" dirty="0" smtClean="0"/>
              <a:t>Behavioral impairment (how you behave)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Attention</a:t>
            </a:r>
          </a:p>
          <a:p>
            <a:r>
              <a:rPr lang="en-US" dirty="0" smtClean="0"/>
              <a:t>Pattern of addiction</a:t>
            </a:r>
          </a:p>
          <a:p>
            <a:r>
              <a:rPr lang="en-US" dirty="0" smtClean="0"/>
              <a:t>Lung and organ damage</a:t>
            </a:r>
          </a:p>
          <a:p>
            <a:r>
              <a:rPr lang="en-US" dirty="0" smtClean="0">
                <a:effectLst/>
              </a:rPr>
              <a:t>Acute hypertension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</a:rPr>
              <a:t>H</a:t>
            </a:r>
            <a:r>
              <a:rPr lang="en-US" dirty="0" smtClean="0">
                <a:effectLst/>
              </a:rPr>
              <a:t>eart </a:t>
            </a:r>
            <a:r>
              <a:rPr lang="en-US" dirty="0">
                <a:effectLst/>
              </a:rPr>
              <a:t>rate increase</a:t>
            </a:r>
          </a:p>
          <a:p>
            <a:r>
              <a:rPr lang="en-US" dirty="0" smtClean="0">
                <a:effectLst/>
              </a:rPr>
              <a:t>Lung </a:t>
            </a:r>
            <a:r>
              <a:rPr lang="en-US" dirty="0">
                <a:effectLst/>
              </a:rPr>
              <a:t>cancer</a:t>
            </a:r>
          </a:p>
          <a:p>
            <a:r>
              <a:rPr lang="en-US" dirty="0" smtClean="0">
                <a:effectLst/>
              </a:rPr>
              <a:t>Oral </a:t>
            </a:r>
            <a:r>
              <a:rPr lang="en-US" dirty="0">
                <a:effectLst/>
              </a:rPr>
              <a:t>cancer</a:t>
            </a:r>
          </a:p>
          <a:p>
            <a:r>
              <a:rPr lang="en-US" dirty="0" smtClean="0">
                <a:effectLst/>
              </a:rPr>
              <a:t>Osteoporosis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Risk </a:t>
            </a:r>
            <a:r>
              <a:rPr lang="en-US" dirty="0">
                <a:effectLst/>
              </a:rPr>
              <a:t>of diabetes</a:t>
            </a:r>
          </a:p>
          <a:p>
            <a:r>
              <a:rPr lang="en-US" dirty="0" smtClean="0">
                <a:effectLst/>
              </a:rPr>
              <a:t>Sleep </a:t>
            </a:r>
            <a:r>
              <a:rPr lang="en-US" dirty="0">
                <a:effectLst/>
              </a:rPr>
              <a:t>disturbance</a:t>
            </a:r>
          </a:p>
          <a:p>
            <a:r>
              <a:rPr lang="en-US" dirty="0" smtClean="0">
                <a:effectLst/>
              </a:rPr>
              <a:t>Stroke</a:t>
            </a:r>
          </a:p>
          <a:p>
            <a:r>
              <a:rPr lang="en-US" dirty="0">
                <a:effectLst/>
              </a:rPr>
              <a:t>Dizziness</a:t>
            </a:r>
          </a:p>
          <a:p>
            <a:r>
              <a:rPr lang="en-US" dirty="0">
                <a:effectLst/>
              </a:rPr>
              <a:t>Heart attack</a:t>
            </a:r>
          </a:p>
          <a:p>
            <a:endParaRPr lang="en-US" dirty="0">
              <a:effectLst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3" y="2487038"/>
            <a:ext cx="11566187" cy="970450"/>
          </a:xfrm>
        </p:spPr>
        <p:txBody>
          <a:bodyPr>
            <a:noAutofit/>
          </a:bodyPr>
          <a:lstStyle/>
          <a:p>
            <a:r>
              <a:rPr lang="en-US" sz="6000" dirty="0" smtClean="0"/>
              <a:t>Myth #4: The rules for marketing e-cigarettes is the same as regular cigarettes.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013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4" y="1835285"/>
            <a:ext cx="10555116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TRUTH: </a:t>
            </a:r>
            <a:r>
              <a:rPr lang="en-US" dirty="0" smtClean="0"/>
              <a:t>The same laws that don’t allow cigarette companies to advertise to kids do not apply to </a:t>
            </a:r>
            <a:br>
              <a:rPr lang="en-US" dirty="0" smtClean="0"/>
            </a:br>
            <a:r>
              <a:rPr lang="en-US" dirty="0" smtClean="0"/>
              <a:t>e-cigarettes. </a:t>
            </a:r>
            <a:endParaRPr lang="en-US" dirty="0"/>
          </a:p>
        </p:txBody>
      </p:sp>
      <p:sp>
        <p:nvSpPr>
          <p:cNvPr id="5" name="AutoShape 2" descr="Image result for vape ads"/>
          <p:cNvSpPr>
            <a:spLocks noChangeAspect="1" noChangeArrowheads="1"/>
          </p:cNvSpPr>
          <p:nvPr/>
        </p:nvSpPr>
        <p:spPr bwMode="auto">
          <a:xfrm>
            <a:off x="155574" y="-144463"/>
            <a:ext cx="4103607" cy="4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054" y="453958"/>
            <a:ext cx="2675711" cy="2441642"/>
          </a:xfrm>
        </p:spPr>
        <p:txBody>
          <a:bodyPr>
            <a:normAutofit/>
          </a:bodyPr>
          <a:lstStyle/>
          <a:p>
            <a:r>
              <a:rPr lang="en-US" dirty="0" smtClean="0"/>
              <a:t>Attractive</a:t>
            </a:r>
            <a:br>
              <a:rPr lang="en-US" dirty="0" smtClean="0"/>
            </a:br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9" y="282304"/>
            <a:ext cx="4344871" cy="30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110" y="198722"/>
            <a:ext cx="3973851" cy="3960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53" y="3316751"/>
            <a:ext cx="4465601" cy="3196717"/>
          </a:xfrm>
          <a:prstGeom prst="rect">
            <a:avLst/>
          </a:prstGeom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43" y="3356505"/>
            <a:ext cx="5261605" cy="31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418" y="273976"/>
            <a:ext cx="5683342" cy="97045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Flavorings</a:t>
            </a:r>
            <a:endParaRPr lang="en-US" sz="5400" dirty="0"/>
          </a:p>
        </p:txBody>
      </p:sp>
      <p:pic>
        <p:nvPicPr>
          <p:cNvPr id="9218" name="Picture 2" descr="Image result for vape juice flav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90" y="442642"/>
            <a:ext cx="4152832" cy="20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0" y="1530442"/>
            <a:ext cx="5152459" cy="51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vape juice flav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78" y="2665310"/>
            <a:ext cx="5000084" cy="40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vape juice flav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30" y="1244426"/>
            <a:ext cx="2645991" cy="26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aping ba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26" y="2108713"/>
            <a:ext cx="3951620" cy="39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6518" y="29639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Colors, Variety, &amp; Mods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08609"/>
            <a:ext cx="6053455" cy="60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mmon vape p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85" y="388936"/>
            <a:ext cx="8034035" cy="58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mmon vape p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82930"/>
            <a:ext cx="86658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3" y="2487038"/>
            <a:ext cx="11566187" cy="970450"/>
          </a:xfrm>
        </p:spPr>
        <p:txBody>
          <a:bodyPr>
            <a:noAutofit/>
          </a:bodyPr>
          <a:lstStyle/>
          <a:p>
            <a:r>
              <a:rPr lang="en-US" sz="6000" dirty="0" smtClean="0"/>
              <a:t>Myth #5: Vaping is not addictive.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083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" y="332377"/>
            <a:ext cx="11201400" cy="62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7595" y="218694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TRUTH: </a:t>
            </a:r>
            <a:r>
              <a:rPr lang="en-US" dirty="0" smtClean="0"/>
              <a:t>Vape is not only addictive, but it lays the foundation in the brain for a life of addiction.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Take 10-minutes to write a letter to your parent/child about what has happened and what you are committing to in the future.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11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57" y="2341123"/>
            <a:ext cx="10353762" cy="970450"/>
          </a:xfrm>
        </p:spPr>
        <p:txBody>
          <a:bodyPr>
            <a:noAutofit/>
          </a:bodyPr>
          <a:lstStyle/>
          <a:p>
            <a:r>
              <a:rPr lang="en-US" sz="6000" dirty="0" smtClean="0"/>
              <a:t>Myth #1: It’s just water vapor.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9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vape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49" y="0"/>
            <a:ext cx="10447575" cy="783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57152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TRUTH: There are many dangerous chemicals that are created and inhaled including: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19499" y="3524936"/>
            <a:ext cx="3707396" cy="3707396"/>
            <a:chOff x="2419499" y="3524936"/>
            <a:chExt cx="3707396" cy="3707396"/>
          </a:xfrm>
        </p:grpSpPr>
        <p:pic>
          <p:nvPicPr>
            <p:cNvPr id="5136" name="Picture 16" descr="Image result for batteries transparent backgr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499" y="3524936"/>
              <a:ext cx="3707396" cy="370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62249" y="3969910"/>
              <a:ext cx="1883923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Cadmium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28807" y="1419039"/>
            <a:ext cx="2627037" cy="1221572"/>
            <a:chOff x="9456503" y="1402907"/>
            <a:chExt cx="2627037" cy="1221572"/>
          </a:xfrm>
        </p:grpSpPr>
        <p:pic>
          <p:nvPicPr>
            <p:cNvPr id="5140" name="Picture 20" descr="Image result for lead pipes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63564">
              <a:off x="9456503" y="1402907"/>
              <a:ext cx="2627037" cy="122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259281" y="1688557"/>
              <a:ext cx="135863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Lead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9155" y="1808459"/>
            <a:ext cx="2500311" cy="1509651"/>
            <a:chOff x="549155" y="1808459"/>
            <a:chExt cx="2500311" cy="1509651"/>
          </a:xfrm>
        </p:grpSpPr>
        <p:pic>
          <p:nvPicPr>
            <p:cNvPr id="5124" name="Picture 4" descr="Image result for aeros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44" y="1808459"/>
              <a:ext cx="2257422" cy="150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49155" y="2499765"/>
              <a:ext cx="13716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Aerosol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27366" y="1834716"/>
            <a:ext cx="3369020" cy="2509736"/>
            <a:chOff x="3827366" y="1834716"/>
            <a:chExt cx="3369020" cy="2509736"/>
          </a:xfrm>
        </p:grpSpPr>
        <p:pic>
          <p:nvPicPr>
            <p:cNvPr id="5126" name="Picture 6" descr="Image result for lysol transpare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366" y="1834716"/>
              <a:ext cx="2509736" cy="250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984965" y="2219677"/>
              <a:ext cx="221142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Acetaldehyde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3060" y="3356973"/>
            <a:ext cx="2360579" cy="3229418"/>
            <a:chOff x="6113060" y="3356973"/>
            <a:chExt cx="2360579" cy="3229418"/>
          </a:xfrm>
        </p:grpSpPr>
        <p:pic>
          <p:nvPicPr>
            <p:cNvPr id="5128" name="Picture 8" descr="Image result for frog in formaldehyd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798" y="3700315"/>
              <a:ext cx="1828800" cy="288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13060" y="3356973"/>
              <a:ext cx="236057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Formaldehyde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3780" y="4053415"/>
            <a:ext cx="2208469" cy="2428962"/>
            <a:chOff x="253780" y="4053415"/>
            <a:chExt cx="2208469" cy="2428962"/>
          </a:xfrm>
        </p:grpSpPr>
        <p:pic>
          <p:nvPicPr>
            <p:cNvPr id="5134" name="Picture 14" descr="Image result for spillng nail polish transpar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80" y="4053415"/>
              <a:ext cx="1816120" cy="217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90335" y="6020712"/>
              <a:ext cx="13719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Toluene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66406" y="4815430"/>
            <a:ext cx="2871956" cy="1803615"/>
            <a:chOff x="8966406" y="4815430"/>
            <a:chExt cx="2871956" cy="1803615"/>
          </a:xfrm>
        </p:grpSpPr>
        <p:pic>
          <p:nvPicPr>
            <p:cNvPr id="5138" name="Picture 18" descr="Image result for rubber tires transparent backgrou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6406" y="4815430"/>
              <a:ext cx="1803615" cy="180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064685" y="4945174"/>
              <a:ext cx="1773677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Isoprene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62086" y="3031444"/>
            <a:ext cx="2636155" cy="1425877"/>
            <a:chOff x="8662086" y="3031444"/>
            <a:chExt cx="2636155" cy="1425877"/>
          </a:xfrm>
        </p:grpSpPr>
        <p:pic>
          <p:nvPicPr>
            <p:cNvPr id="5142" name="Picture 22" descr="Image result for what is nickel used fo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089" y="3031444"/>
              <a:ext cx="2140152" cy="142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662086" y="3894326"/>
              <a:ext cx="13719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Nickel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8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80" y="248055"/>
            <a:ext cx="9182978" cy="64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57" y="2341123"/>
            <a:ext cx="10353762" cy="970450"/>
          </a:xfrm>
        </p:spPr>
        <p:txBody>
          <a:bodyPr>
            <a:noAutofit/>
          </a:bodyPr>
          <a:lstStyle/>
          <a:p>
            <a:r>
              <a:rPr lang="en-US" sz="6000" dirty="0" smtClean="0"/>
              <a:t>Myth #2: Vaping is legal.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312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TRUTH: </a:t>
            </a:r>
            <a:r>
              <a:rPr lang="en-US" dirty="0" smtClean="0"/>
              <a:t>It is illegal for minors to buy, sell, use, or possess vape pens.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35" y="1935481"/>
            <a:ext cx="11612881" cy="3291840"/>
          </a:xfrm>
        </p:spPr>
        <p:txBody>
          <a:bodyPr>
            <a:noAutofit/>
          </a:bodyPr>
          <a:lstStyle/>
          <a:p>
            <a:r>
              <a:rPr lang="en-US" sz="2400" dirty="0" smtClean="0"/>
              <a:t>48900h - </a:t>
            </a:r>
            <a:r>
              <a:rPr lang="en-US" sz="2400" dirty="0">
                <a:effectLst/>
              </a:rPr>
              <a:t>Possessed or used tobacco, or products containing tobacco or nicotine products, including, but not limited to, cigarettes, cigars, miniature cigars, clove cigarettes, smokeless tobacco, snuff, chew packets, and betel. </a:t>
            </a:r>
            <a:endParaRPr lang="en-US" sz="2400" dirty="0" smtClean="0">
              <a:effectLst/>
            </a:endParaRPr>
          </a:p>
          <a:p>
            <a:endParaRPr lang="en-US" sz="2400" dirty="0">
              <a:effectLst/>
            </a:endParaRPr>
          </a:p>
          <a:p>
            <a:r>
              <a:rPr lang="en-US" sz="2400" dirty="0" smtClean="0"/>
              <a:t>In California, the minimum age to purchase e-cigarettes is 21</a:t>
            </a:r>
          </a:p>
          <a:p>
            <a:endParaRPr lang="en-US" sz="2400" dirty="0"/>
          </a:p>
          <a:p>
            <a:r>
              <a:rPr lang="en-US" sz="2400" dirty="0" smtClean="0"/>
              <a:t>Penal Code </a:t>
            </a:r>
            <a:r>
              <a:rPr lang="en-US" sz="2400" dirty="0">
                <a:effectLst/>
              </a:rPr>
              <a:t>Section </a:t>
            </a:r>
            <a:r>
              <a:rPr lang="en-US" sz="2400" dirty="0" smtClean="0">
                <a:effectLst/>
              </a:rPr>
              <a:t>308</a:t>
            </a:r>
            <a:r>
              <a:rPr lang="en-US" sz="2400" dirty="0">
                <a:effectLst/>
              </a:rPr>
              <a:t>  </a:t>
            </a:r>
            <a:r>
              <a:rPr lang="en-US" sz="2400" dirty="0" smtClean="0">
                <a:effectLst/>
              </a:rPr>
              <a:t>- It </a:t>
            </a:r>
            <a:r>
              <a:rPr lang="en-US" sz="2400" dirty="0">
                <a:effectLst/>
              </a:rPr>
              <a:t>is unlawful for any person, firm, or corporation to sell, give, or in any way furnish to a minor any tobacco product or paraphernalia if that person, firm, or corporation knows or should otherwise have grounds to know that the recipient is a minor.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8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3" y="2487038"/>
            <a:ext cx="11566187" cy="970450"/>
          </a:xfrm>
        </p:spPr>
        <p:txBody>
          <a:bodyPr>
            <a:noAutofit/>
          </a:bodyPr>
          <a:lstStyle/>
          <a:p>
            <a:r>
              <a:rPr lang="en-US" sz="6000" dirty="0" smtClean="0"/>
              <a:t>Myth #3: Vaping is not harmful to the body.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504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1802</TotalTime>
  <Words>337</Words>
  <Application>Microsoft Office PowerPoint</Application>
  <PresentationFormat>Widescreen</PresentationFormat>
  <Paragraphs>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Calisto MT</vt:lpstr>
      <vt:lpstr>Trebuchet MS</vt:lpstr>
      <vt:lpstr>Wingdings 2</vt:lpstr>
      <vt:lpstr>Slate</vt:lpstr>
      <vt:lpstr>Outcomes</vt:lpstr>
      <vt:lpstr>PowerPoint Presentation</vt:lpstr>
      <vt:lpstr>Myth #1: It’s just water vapor.</vt:lpstr>
      <vt:lpstr>PowerPoint Presentation</vt:lpstr>
      <vt:lpstr>TRUTH: There are many dangerous chemicals that are created and inhaled including:</vt:lpstr>
      <vt:lpstr>PowerPoint Presentation</vt:lpstr>
      <vt:lpstr>Myth #2: Vaping is legal.</vt:lpstr>
      <vt:lpstr>TRUTH: It is illegal for minors to buy, sell, use, or possess vape pens.</vt:lpstr>
      <vt:lpstr>Myth #3: Vaping is not harmful to the body.</vt:lpstr>
      <vt:lpstr>TRUTH: Vapors contain dangerous toxins, heavy metals, and cancer causing chemicals.</vt:lpstr>
      <vt:lpstr>Myth #4: The rules for marketing e-cigarettes is the same as regular cigarettes.</vt:lpstr>
      <vt:lpstr>TRUTH: The same laws that don’t allow cigarette companies to advertise to kids do not apply to  e-cigarettes. </vt:lpstr>
      <vt:lpstr>Attractive Images</vt:lpstr>
      <vt:lpstr>Flavorings</vt:lpstr>
      <vt:lpstr>PowerPoint Presentation</vt:lpstr>
      <vt:lpstr>PowerPoint Presentation</vt:lpstr>
      <vt:lpstr>PowerPoint Presentation</vt:lpstr>
      <vt:lpstr>PowerPoint Presentation</vt:lpstr>
      <vt:lpstr>Myth #5: Vaping is not addictive.</vt:lpstr>
      <vt:lpstr>TRUTH: Vape is not only addictive, but it lays the foundation in the brain for a life of addiction.</vt:lpstr>
      <vt:lpstr>Reflections</vt:lpstr>
    </vt:vector>
  </TitlesOfParts>
  <Company>SJCOE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Orsi</dc:creator>
  <cp:lastModifiedBy>Alyssa Wooten</cp:lastModifiedBy>
  <cp:revision>22</cp:revision>
  <dcterms:created xsi:type="dcterms:W3CDTF">2018-12-17T00:20:17Z</dcterms:created>
  <dcterms:modified xsi:type="dcterms:W3CDTF">2019-01-10T18:23:50Z</dcterms:modified>
</cp:coreProperties>
</file>